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6.svg" ContentType="image/svg+xml"/>
  <Override PartName="/ppt/media/image38.svg" ContentType="image/svg+xml"/>
  <Override PartName="/ppt/media/image4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412" r:id="rId3"/>
    <p:sldId id="413" r:id="rId4"/>
    <p:sldId id="317" r:id="rId5"/>
    <p:sldId id="316" r:id="rId6"/>
    <p:sldId id="315" r:id="rId7"/>
    <p:sldId id="425" r:id="rId8"/>
    <p:sldId id="320" r:id="rId9"/>
    <p:sldId id="318" r:id="rId10"/>
    <p:sldId id="319" r:id="rId11"/>
    <p:sldId id="308" r:id="rId12"/>
    <p:sldId id="350" r:id="rId13"/>
    <p:sldId id="354" r:id="rId14"/>
    <p:sldId id="356" r:id="rId15"/>
    <p:sldId id="357" r:id="rId16"/>
    <p:sldId id="358" r:id="rId17"/>
    <p:sldId id="359" r:id="rId18"/>
    <p:sldId id="360" r:id="rId19"/>
    <p:sldId id="361" r:id="rId20"/>
    <p:sldId id="468" r:id="rId21"/>
    <p:sldId id="362" r:id="rId22"/>
    <p:sldId id="363" r:id="rId23"/>
    <p:sldId id="427" r:id="rId24"/>
    <p:sldId id="309" r:id="rId25"/>
    <p:sldId id="310" r:id="rId26"/>
    <p:sldId id="311" r:id="rId27"/>
    <p:sldId id="389" r:id="rId28"/>
    <p:sldId id="312" r:id="rId29"/>
    <p:sldId id="313" r:id="rId30"/>
    <p:sldId id="390" r:id="rId31"/>
    <p:sldId id="414" r:id="rId32"/>
    <p:sldId id="415" r:id="rId33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269" r:id="rId44"/>
    <p:sldId id="428" r:id="rId45"/>
    <p:sldId id="429" r:id="rId46"/>
    <p:sldId id="430" r:id="rId47"/>
    <p:sldId id="431" r:id="rId48"/>
    <p:sldId id="432" r:id="rId49"/>
    <p:sldId id="433" r:id="rId50"/>
    <p:sldId id="286" r:id="rId51"/>
  </p:sldIdLst>
  <p:sldSz cx="18288000" cy="10287000"/>
  <p:notesSz cx="6858000" cy="9144000"/>
  <p:embeddedFontLst>
    <p:embeddedFont>
      <p:font typeface="黑体" panose="02010609060101010101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微软雅黑" panose="020B0503020204020204" charset="-122"/>
      <p:regular r:id="rId60"/>
    </p:embeddedFont>
  </p:embeddedFontLst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826" y="298"/>
      </p:cViewPr>
      <p:guideLst>
        <p:guide orient="horz" pos="2160"/>
        <p:guide pos="29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37.xml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下面由我来为大家展示我们小组的例外与中断处理部分。我将从我将首先介绍例外与中断处理的硬件基础CP0协处理器，然后从整体上介绍我们的例外与中断的处理思路，最后介绍结合具体代码，实现特权指令与仿真测试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根据仿真波形，可以看到CP0_write_data为$1中的内容0x10000401，在下一个时钟周期status寄存器的内容得到修改。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 协处理器实际上是由若干寄存器和其控制逻辑组合而成的寄存器堆，其中的寄存器反映着处理器的运行状态。异常发生时的检测和处理都由CP0中的寄存器来定义和控制。</a:t>
            </a:r>
            <a:endParaRPr lang="en-US"/>
          </a:p>
          <a:p>
            <a:r>
              <a:rPr lang="en-US"/>
              <a:t>         我们实现的CP0协处理器中有6个寄存器，分别是：1、记录最近一次地址相关异常地址的BadVAddr寄存器；2、负责处理器周期计数的Count寄存器；3、负责定时中断控制的Compare寄存器；4、记录处理器状态的Status寄存器；5、记录上一次异常发生原因的Cause寄存器；6、记录上一次异常时pc的EPC寄存器。这6个寄存器具体字段的含义均可以通过A02系统指令规范和A06自己动手写CPU进行查询，这里不再赘述。</a:t>
            </a:r>
            <a:endParaRPr lang="en-US"/>
          </a:p>
          <a:p>
            <a:r>
              <a:rPr lang="en-US"/>
              <a:t>         CP0协处理器中的寄存器都是程序员可见的，因此程序员可以对其进行读写操作，读写操作通过MTC0、MFC0这样的特权指令实现。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在实现了CP0协处理器中的寄存器之后，需要对其读写过程进行优化，仿照RegReadProxy模块为CP0提供CP0ReadProxy模块，用来解决数据相关冲突问题。</a:t>
            </a:r>
            <a:endParaRPr lang="en-US"/>
          </a:p>
          <a:p>
            <a:r>
              <a:rPr lang="en-US"/>
              <a:t>在上述实现的基础上，便可以开始对例外和中断进行处理。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 异常是某些事件打断了程序的正常执行，在CPU中一共需要实现6类异常，分别是：1、地址相关异常，如加载数据地址未对齐，存储数据地址未对齐；2、系统调用，如执行了系统调用指令syscall；3、断点异常，如执行了断点指令break；4、溢出异常，如运算指令add，addi，sub运算溢出；5、保留指令异常，即试图执行CPU没有实现的指令；6、中断异常Interrupt</a:t>
            </a:r>
            <a:endParaRPr lang="en-US"/>
          </a:p>
          <a:p>
            <a:r>
              <a:rPr lang="en-US"/>
              <a:t>         在操作系统课程中我们学习到，当异常发生后，系统会自动调用异常处理程序进行具体的异常处理，待处理完毕后，返回异常发生的位置继续执行。实验指导书为我们提供了异常处理程序的入口地址380H。</a:t>
            </a:r>
            <a:endParaRPr lang="en-US"/>
          </a:p>
          <a:p>
            <a:r>
              <a:rPr lang="en-US"/>
              <a:t>         基于精确异常的要求，必须要求异常发生的顺序与指令顺序相同，但是对于流水线处理器而言异常会在不同阶段发生。针对这个问题，我们的解决方法是：选定一个特定的流水级统一处理异常，在其他阶段只检测异常并生成相应的异常信号，综合考虑6种异常之后，我们选定mem级作为统一处理异常的阶段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对于异常的判断，需要分流水级进行：</a:t>
            </a:r>
            <a:endParaRPr lang="en-US"/>
          </a:p>
          <a:p>
            <a:r>
              <a:rPr lang="en-US"/>
              <a:t>1、在IF阶段，需要对指令的地址是否对齐进行判断，若未对齐触发地址异常，生成相应的信号：ft_adel_flag。</a:t>
            </a:r>
            <a:endParaRPr lang="en-US"/>
          </a:p>
          <a:p>
            <a:endParaRPr lang="en-US"/>
          </a:p>
          <a:p>
            <a:r>
              <a:rPr lang="en-US"/>
              <a:t>2、在ID阶段，需要对是否是断点指令、系统调用指令、异常返回指令，保留指令异常、溢出异常进行判断，主要在ExpectionGen模块生成相应的信号：break_flag、syscall_flag、eret_flag、ri_flag、ov_flag，并将这些信号融合为exc后传递到EX级。此外，还需要将currentpc传递到EX级。</a:t>
            </a:r>
            <a:endParaRPr lang="en-US"/>
          </a:p>
          <a:p>
            <a:endParaRPr lang="en-US"/>
          </a:p>
          <a:p>
            <a:r>
              <a:rPr lang="en-US"/>
              <a:t>3、在EX阶段，需要对溢出异常进行判断，生成相应信号：ov_exc，将异常信号融合进exc后传至MEM级，并将currentpc传至MEM级。</a:t>
            </a:r>
            <a:endParaRPr lang="en-US"/>
          </a:p>
          <a:p>
            <a:endParaRPr lang="en-US"/>
          </a:p>
          <a:p>
            <a:r>
              <a:rPr lang="en-US"/>
              <a:t>4、在MEM阶段，结合CP0寄存器的内容，需要对中断，读写地址异常进行判断，生成相应信号：int_occured、int_enabled、adel_flag、ades_flag，再根据传过来的exc信号，对需要处理的异常进行判断。</a:t>
            </a:r>
            <a:endParaRPr lang="en-US"/>
          </a:p>
          <a:p>
            <a:endParaRPr lang="en-US"/>
          </a:p>
          <a:p>
            <a:r>
              <a:rPr lang="en-US"/>
              <a:t>       由于在WB级不检测异常，所以在MEM级会将异常信号和相应的pc信号传至CP0，接下来就是对异常的处理。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对异常进行处理时主要涉及CP0寄存器和piplinecontroler模块。</a:t>
            </a:r>
            <a:endParaRPr lang="en-US"/>
          </a:p>
          <a:p>
            <a:endParaRPr lang="en-US"/>
          </a:p>
          <a:p>
            <a:r>
              <a:rPr lang="en-US"/>
              <a:t>piplinecontroller模块接收来自CP0的epc信号，来自MEM级的exc信号，负责：1、提供例外处理程序的入口地址380H；2、程序返回时生成flush信号冲刷流水线；3、提供程序返回时重新开始执行的指令的pc</a:t>
            </a:r>
            <a:endParaRPr lang="en-US"/>
          </a:p>
          <a:p>
            <a:endParaRPr lang="en-US"/>
          </a:p>
          <a:p>
            <a:r>
              <a:rPr lang="en-US"/>
              <a:t>CP0寄存器需要接收来自MEM级的exc异常类型信号，来自EXMEM模块的currentpc和delayslot信号，主要负责：1、BadVAddr寄存器记录与地址异常的PC；2、status寄存器根据异常处理情况修改exl位；3、cause寄存器记录上次发生的例外；4、epc寄存器记录上次发生例外的pc；5、根据当前指令是否在延迟操中生成异常处理完毕后开始执行的pc</a:t>
            </a:r>
            <a:endParaRPr lang="en-US"/>
          </a:p>
          <a:p>
            <a:endParaRPr lang="en-US"/>
          </a:p>
          <a:p>
            <a:r>
              <a:rPr lang="en-US"/>
              <a:t>具体的修改细节通过查阅实验指导书和自己动手写CPU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接下来，将详细介绍特权指令mtc0的实现过程和相应的仿真测试。</a:t>
            </a:r>
            <a:endParaRPr lang="en-US"/>
          </a:p>
          <a:p>
            <a:r>
              <a:rPr lang="en-US"/>
              <a:t>查阅实验指导书，指令的要求是将指定寄存器中的内容写进指定CP0寄存器。</a:t>
            </a:r>
            <a:endParaRPr lang="en-US"/>
          </a:p>
          <a:p>
            <a:r>
              <a:rPr lang="en-US"/>
              <a:t>实现思路如下：1、在译码阶段根据指令，在RegGen模块读出地址为rt寄存器的值，在CP0Gen模块生成对CP0的写信号和地址；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2、在执行阶段确定要写入的CP0寄存器的值，将这些信息传递到访存阶段；3、在访存阶段将这些信息传递到写回阶段；4、在写回阶段根据这些信息修改CP0中地址为【rd，sel】的寄存器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接下来，我们编写相应的测试程序，对mtc0指令进行仿真测试。这段测试程序是仿照A06实验指导书编写的，首先给$1寄存器赋值，然后将$1中的内容写入CP0中的status寄存器。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3.png"/><Relationship Id="rId2" Type="http://schemas.openxmlformats.org/officeDocument/2006/relationships/tags" Target="../tags/tag15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4.png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5.png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tags" Target="../tags/tag26.xml"/><Relationship Id="rId5" Type="http://schemas.openxmlformats.org/officeDocument/2006/relationships/image" Target="../media/image15.png"/><Relationship Id="rId4" Type="http://schemas.openxmlformats.org/officeDocument/2006/relationships/tags" Target="../tags/tag25.xml"/><Relationship Id="rId3" Type="http://schemas.openxmlformats.org/officeDocument/2006/relationships/image" Target="../media/image16.png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tags" Target="../tags/tag28.xml"/><Relationship Id="rId3" Type="http://schemas.openxmlformats.org/officeDocument/2006/relationships/image" Target="../media/image18.png"/><Relationship Id="rId2" Type="http://schemas.openxmlformats.org/officeDocument/2006/relationships/tags" Target="../tags/tag2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tags" Target="../tags/tag32.xml"/><Relationship Id="rId5" Type="http://schemas.openxmlformats.org/officeDocument/2006/relationships/image" Target="../media/image26.png"/><Relationship Id="rId4" Type="http://schemas.openxmlformats.org/officeDocument/2006/relationships/tags" Target="../tags/tag31.xml"/><Relationship Id="rId3" Type="http://schemas.openxmlformats.org/officeDocument/2006/relationships/image" Target="../media/image25.png"/><Relationship Id="rId2" Type="http://schemas.openxmlformats.org/officeDocument/2006/relationships/tags" Target="../tags/tag30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tags" Target="../tags/tag35.xml"/><Relationship Id="rId3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tags" Target="../tags/tag1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>
            <p:custDataLst>
              <p:tags r:id="rId1"/>
            </p:custDataLst>
          </p:nvPr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175" y="1637665"/>
            <a:ext cx="18284825" cy="5951855"/>
            <a:chOff x="0" y="0"/>
            <a:chExt cx="4815783" cy="1134893"/>
          </a:xfrm>
        </p:grpSpPr>
        <p:sp>
          <p:nvSpPr>
            <p:cNvPr id="4" name="Freeform 4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>
              <p:custDataLst>
                <p:tags r:id="rId4"/>
              </p:custDataLst>
            </p:nvPr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10" name="TextBox 10"/>
          <p:cNvSpPr txBox="1"/>
          <p:nvPr>
            <p:custDataLst>
              <p:tags r:id="rId5"/>
            </p:custDataLst>
          </p:nvPr>
        </p:nvSpPr>
        <p:spPr>
          <a:xfrm>
            <a:off x="1017905" y="2552700"/>
            <a:ext cx="16255365" cy="3923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基于</a:t>
            </a:r>
            <a:r>
              <a:rPr lang="en-US" altLang="zh-CN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Tiny-Mips-extend</a:t>
            </a:r>
            <a:endParaRPr lang="en-US" altLang="zh-CN" sz="10000" spc="983" dirty="0">
              <a:solidFill>
                <a:srgbClr val="FFFFFF"/>
              </a:solidFill>
              <a:ea typeface="思源黑体-超粗体" panose="020B0A00000000000000" charset="-122"/>
            </a:endParaRPr>
          </a:p>
          <a:p>
            <a:pPr algn="ctr">
              <a:lnSpc>
                <a:spcPts val="15300"/>
              </a:lnSpc>
            </a:pP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的</a:t>
            </a:r>
            <a:r>
              <a:rPr lang="en-US" altLang="zh-CN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CPU</a:t>
            </a: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设计</a:t>
            </a:r>
            <a:endParaRPr lang="zh-CN" altLang="en-US" sz="1000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33950" y="8801100"/>
            <a:ext cx="8423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小组成员：李晓坤，王若凡，施耀民，成豪，王宠爱</a:t>
            </a:r>
            <a:endParaRPr lang="zh-CN" alt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5593063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05944" y="3626582"/>
            <a:ext cx="13076111" cy="3795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基于华莱士树的多周期乘法器及测试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6" y="8803005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+mn-ea"/>
              </a:rPr>
              <a:t>施耀民</a:t>
            </a:r>
            <a:endParaRPr lang="en-US" sz="3600" dirty="0">
              <a:solidFill>
                <a:srgbClr val="1F367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乘法器的实现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6000" y="5295900"/>
            <a:ext cx="12821285" cy="43789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51738" y="2259661"/>
            <a:ext cx="15981451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乘法指令说明：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乘法指令有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条，包括: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mul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mult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multu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，各指令的格式如下图所示。从图中可知这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条指令的指令码都是SPECIAL，可以依据第 0-5bit 的功能码确定是哪一种指令。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乘法器的实现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51738" y="1352511"/>
            <a:ext cx="15981451" cy="957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MULTU</a:t>
            </a:r>
            <a:endParaRPr lang="en-US" altLang="zh-CN"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当功能码是 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00010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时，表示是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mul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指令，有符号乘法运算。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指令用法为：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mul rd,rs,rt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指令作用为:{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rd}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&lt;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rs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*r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t，将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rs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寄存器的值作为有符号数相乘，低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位送入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rd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中。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当功能码是 0110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时，表示是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mult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指令，有符号乘法运算。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指令用法为: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mult rs,rt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指令作用为: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{HI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L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O}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 &lt;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 rs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*r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rs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寄存器的值作为有符号数相乘，低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位送入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LO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位送如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HI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当功能码是 0110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01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 时，表示是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multu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指令，无符号乘法运算。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指令用法为: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multu rs,rt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指令作用为:{HI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L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O}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 &lt;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 rs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*r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t，将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rs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rt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寄存器的值作为无符号数相乘，低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位送入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LO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位送如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HI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中。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乘法器的原理：华莱士树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3290" y="1920240"/>
            <a:ext cx="161893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什么是华莱士树？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/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核心原理的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3-2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压缩器。3-2压缩器实际上就是一个保存进位加法器（csa）。他的功能就是将3个操作数转换为2个操作数。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709670"/>
            <a:ext cx="10873105" cy="568452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2192000" y="4000500"/>
            <a:ext cx="578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以两个四位二进制数相乘为例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2344400" y="4991100"/>
            <a:ext cx="5178425" cy="632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图中所有的点代表的数都可以直接获得，一般情况下我们习惯乘法写成（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）中的串行加法，但本方案中写成（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）的形式。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第一步通过半加器实现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位均变成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个数，第二步使用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3-2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压缩器（全加器）和一个半加器得到两个数的加法。最终通过一个并行加法器输出积。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0505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乘法器的原理：华莱士树的优势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4400" y="3009900"/>
            <a:ext cx="8030845" cy="60985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277600" y="3009900"/>
            <a:ext cx="578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位串行乘法器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1201400" y="4381500"/>
            <a:ext cx="5178425" cy="632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优点：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硬件结构简单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缺点：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速度太慢，执行一次乘法操作的时间至少是加法操作的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乘法操作大约占全部算术运算的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1/3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，因此采用高速乘法部件是非常必要的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乘法器的原理：华莱士树的优势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6800" y="3086100"/>
            <a:ext cx="9131300" cy="46672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277600" y="3009900"/>
            <a:ext cx="578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位阵列乘法器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1201400" y="3695700"/>
            <a:ext cx="5928360" cy="6321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优点：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、组织结构规则性强，标准化程度高。适合用超大规模集成电路实现，且能获得很高的运算速度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、阵列乘法器不需要时钟脉冲(不需要迭代)，乘法速度仅决定于门和加法器的传输延迟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缺点：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元件代价巨大，电路结构复杂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因此我们寻找一个折中的优化方案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5" y="-3810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655" y="1131570"/>
            <a:ext cx="496379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乘法器的原理：为何选择华莱士树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15800" y="571500"/>
            <a:ext cx="6120130" cy="7910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华莱士树乘法器的优势在于它可以实现高效的并行加法运算。它将加法器按照二进制位数分组，每组内部使用全加器进行加法运算，然后将每组的进位输出作为下一组的进位输入，这样就可以实现高效的并行加法运算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相比于传统的串行乘法器，华莱士树加法器可以大大提高加法运算的速度。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相比于阵列式乘法器，华莱士树加法器的结构相对简单，易于实现和调试。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77200" y="4305300"/>
            <a:ext cx="3402965" cy="3919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800" y="6057900"/>
            <a:ext cx="7354570" cy="375983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34200" y="342900"/>
            <a:ext cx="4711065" cy="4007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5" y="-10795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乘法器的优化：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Booth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编码的优化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8700" y="1943100"/>
            <a:ext cx="160826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Booth编码是一种用于有符号乘法的算法，可以减少部分积的数目，从而提高乘法运算的速度。Booth编码将乘数Y中的位划分为不同的组，每一组包括3位，这些组互相交叠。Booth编码的原理如下：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、将乘数Y的最高位扩展一位，并在Y的最低位添加一个0。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、采用三位一组的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booth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、得到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17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个部分积相加的形式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7120" y="6362700"/>
            <a:ext cx="11242040" cy="3081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78" t="5482" r="1695" b="6807"/>
          <a:stretch>
            <a:fillRect/>
          </a:stretch>
        </p:blipFill>
        <p:spPr>
          <a:xfrm>
            <a:off x="6705600" y="4457700"/>
            <a:ext cx="10972800" cy="1219200"/>
          </a:xfrm>
          <a:prstGeom prst="rect">
            <a:avLst/>
          </a:prstGeom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740640" y="6896100"/>
            <a:ext cx="45116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这样保证了每两位中必然有一个零，这样的话低位补零后一共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位，至多需要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[33/2]+1=17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，转为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个部分积相加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655" y="1131570"/>
            <a:ext cx="547116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乘法器的实现：华莱士树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+Booth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编码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95600" y="2857500"/>
            <a:ext cx="12808585" cy="721169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942080" y="1960880"/>
            <a:ext cx="13613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            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                 12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/8/6/4 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                    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并行加法器输出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655" y="1131570"/>
            <a:ext cx="547116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乘除法器的实现：流水级的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处理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00300"/>
            <a:ext cx="4445000" cy="325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134100"/>
            <a:ext cx="6532245" cy="3341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830" y="2324100"/>
            <a:ext cx="6475730" cy="3096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6057900"/>
            <a:ext cx="5200015" cy="3817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60460" y="954405"/>
            <a:ext cx="61747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cycle_counter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寄存器移位实现，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done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信号使下一个指令开始执行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>
            <p:custDataLst>
              <p:tags r:id="rId1"/>
            </p:custDataLst>
          </p:nvPr>
        </p:nvSpPr>
        <p:spPr>
          <a:xfrm>
            <a:off x="3383089" y="3446732"/>
            <a:ext cx="11521821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基础指令扩展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3" name="TextBox 24"/>
          <p:cNvSpPr txBox="1"/>
          <p:nvPr>
            <p:custDataLst>
              <p:tags r:id="rId2"/>
            </p:custDataLst>
          </p:nvPr>
        </p:nvSpPr>
        <p:spPr>
          <a:xfrm>
            <a:off x="1371600" y="1104900"/>
            <a:ext cx="4379663" cy="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成员分工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/>
        </p:nvGraphicFramePr>
        <p:xfrm>
          <a:off x="2552699" y="2575595"/>
          <a:ext cx="13182600" cy="469107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591300"/>
                <a:gridCol w="6591300"/>
              </a:tblGrid>
              <a:tr h="1137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施耀民</a:t>
                      </a:r>
                      <a:endParaRPr lang="en-US" altLang="zh-CN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/>
                        <a:t>实现基于华莱士树的多周期乘法器及测试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10453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成豪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实现迭代除法器及测试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137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李晓坤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/>
                        <a:t>实现例外和中断处理、特权指令及测试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04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/>
                        <a:t>王宠爱、</a:t>
                      </a:r>
                      <a:r>
                        <a:rPr lang="zh-CN" altLang="en-US" sz="2800" dirty="0"/>
                        <a:t>王若凡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/>
                        <a:t>实现基础指令拓展及测试</a:t>
                      </a:r>
                      <a:endParaRPr lang="zh-CN" altLang="en-US" sz="2800" b="0" dirty="0"/>
                    </a:p>
                    <a:p>
                      <a:pPr algn="ctr"/>
                      <a:r>
                        <a:rPr lang="en-US" altLang="zh-CN" sz="2800" dirty="0"/>
                        <a:t>+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实现基于汇编语言的单向流水灯</a:t>
                      </a:r>
                      <a:endParaRPr lang="zh-CN" alt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乘法器的实现：代码分析</a:t>
            </a:r>
            <a:endParaRPr lang="zh-CN" alt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2049145"/>
            <a:ext cx="9609653" cy="34369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47800" y="5676900"/>
            <a:ext cx="8134985" cy="2590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7800" y="8343900"/>
            <a:ext cx="8423910" cy="1736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0" y="2926715"/>
            <a:ext cx="501015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Booth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编码的实现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第一级：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个并行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3-2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压缩器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第三级：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个并行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3-2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压缩器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乘法器的实现：结果</a:t>
            </a:r>
            <a:endParaRPr lang="zh-CN" altLang="en-US" sz="28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00400" y="1866900"/>
            <a:ext cx="11596370" cy="569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74035" y="8354695"/>
            <a:ext cx="11105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位乘积（即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位相加结果），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是保留进位符号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1144" y="3613383"/>
            <a:ext cx="13685711" cy="183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迭代除法器及测试</a:t>
            </a:r>
            <a:endParaRPr lang="zh-CN" alt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8" y="7898218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+mn-ea"/>
              </a:rPr>
              <a:t>成豪</a:t>
            </a:r>
            <a:endParaRPr lang="en-US" sz="3600" dirty="0">
              <a:solidFill>
                <a:srgbClr val="1F367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738" y="2259661"/>
            <a:ext cx="1598145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除法指令说明：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除法指令有 2条，包括:div、divu，各指令的格式如图 所示。从图中可知这2条指令的指令码都是 SPECIAL，第6-15bit 都为0，可以依据第 0-5bit 的功能码确定是哪一种指令。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pic>
        <p:nvPicPr>
          <p:cNvPr id="4" name="图片 3" descr="5576caaf2130ffbc5d1c2d20bcf0e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5753100"/>
            <a:ext cx="11049000" cy="30618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738" y="1352511"/>
            <a:ext cx="1598145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DIV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600" b="1" dirty="0" err="1">
                <a:latin typeface="黑体" panose="02010609060101010101" charset="-122"/>
                <a:ea typeface="黑体" panose="02010609060101010101" charset="-122"/>
              </a:rPr>
              <a:t>DIVU</a:t>
            </a:r>
            <a:endParaRPr lang="en-US" altLang="zh-CN"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当功能码是 011010 时，表示是 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div 指令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，有符号除法运算。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指令用法为:div rs,rt。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指令作用为:{HI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LO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}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&lt;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rs /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t，将地址为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s的通用寄存器的值，与地址为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t的通用寄存器的值，作为有符号数进行除法运算，将商保存到寄存器 LO，余数保存到寄存器 HI。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当功能码是 011011 时，表示是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divu 指令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，无符号除法运算。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指令用法为:divu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rs,rt。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指令作用为: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{HI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LO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}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 &lt;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 rs /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将地址为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s的通用寄存器的值，与地址为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t的通用寄存器的值，作为无符号数进行除法运算，将商保存到寄存器 LO，余数保存到寄存器 HI。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试商法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175" y="1646381"/>
            <a:ext cx="1650102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OpenMIPS 设计采用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试商法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实现除法运算，对于32位的除法，至少需要 32个时钟周期才能得到除法结果。下面介绍试商法的一般过程。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设被除数是 m，除数是 n，商保存在 s 中，被除数的位数是 k，其计算步骤如下(为了便于说明，在此处将所有数据的最低位称为第 1位，而不称为第0位)。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）取出被除数的最高位 m[k]，使用被除数的最高位减去除数 n，如果结果大于等于 0，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则商的 s[k]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为1，反之为 0。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如果上一步得出的结果是 0，表示当前的被减数小于除数，则取出被除数剩下的值的最高位 m[k-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1]，与当前被减数组合作为下一轮的被减数:如果上一步得出的结果是1，表示当前的被减数大于除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数，则利用上一步中减法的结果与被除数剩下的值的最高位 m[k-1]组合作为下一轮的被减数。然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后，设置k 等于 k-1。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）新的被减数减去除数，如果结果大于等于 0，则商的 s[k]为 1，否则 s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[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k]为 0，后面的步骤重复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2-3，直到k等于1。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试商法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175" y="1646381"/>
            <a:ext cx="1650102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以</a:t>
            </a:r>
            <a:r>
              <a:rPr lang="en-US" altLang="zh-CN" sz="3600" dirty="0"/>
              <a:t>1101/0010</a:t>
            </a:r>
            <a:r>
              <a:rPr lang="zh-CN" altLang="en-US" sz="3600" dirty="0"/>
              <a:t>为例</a:t>
            </a:r>
            <a:r>
              <a:rPr lang="en-US" altLang="zh-CN" sz="3600" dirty="0"/>
              <a:t>   </a:t>
            </a:r>
            <a:r>
              <a:rPr lang="zh-CN" altLang="en-US" sz="3600" dirty="0"/>
              <a:t>被除数位数</a:t>
            </a:r>
            <a:r>
              <a:rPr lang="en-US" altLang="zh-CN" sz="3600" dirty="0"/>
              <a:t>k=4</a:t>
            </a:r>
            <a:r>
              <a:rPr lang="zh-CN" altLang="en-US" sz="3600" dirty="0"/>
              <a:t>，共进行四轮</a:t>
            </a:r>
            <a:r>
              <a:rPr lang="en-US" altLang="zh-CN" sz="3600" dirty="0"/>
              <a:t> </a:t>
            </a:r>
            <a:endParaRPr lang="en-US" altLang="zh-CN" sz="3600" dirty="0"/>
          </a:p>
          <a:p>
            <a:r>
              <a:rPr lang="zh-CN" altLang="en-US" sz="3600" dirty="0"/>
              <a:t>设商为</a:t>
            </a:r>
            <a:r>
              <a:rPr lang="en-US" altLang="zh-CN" sz="3600" dirty="0"/>
              <a:t>s[k],</a:t>
            </a:r>
            <a:r>
              <a:rPr lang="zh-CN" altLang="en-US" sz="3600" dirty="0"/>
              <a:t>新一轮的被减数</a:t>
            </a:r>
            <a:r>
              <a:rPr lang="en-US" altLang="zh-CN" sz="3600" dirty="0"/>
              <a:t>M[k]</a:t>
            </a:r>
            <a:endParaRPr lang="zh-CN" altLang="en-US" sz="3600" dirty="0"/>
          </a:p>
          <a:p>
            <a:r>
              <a:rPr lang="zh-CN" altLang="en-US" sz="3600" dirty="0"/>
              <a:t>第一轮：</a:t>
            </a:r>
            <a:r>
              <a:rPr lang="en-US" altLang="zh-CN" sz="3600" dirty="0"/>
              <a:t>M[1]=1;</a:t>
            </a:r>
            <a:endParaRPr lang="en-US" altLang="zh-CN" sz="3600" dirty="0"/>
          </a:p>
          <a:p>
            <a:r>
              <a:rPr lang="en-US" altLang="zh-CN" sz="3600" dirty="0"/>
              <a:t>                 1-0010&lt;0 ,s[1]=0;</a:t>
            </a:r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第二轮：</a:t>
            </a:r>
            <a:r>
              <a:rPr lang="en-US" altLang="zh-CN" sz="3600" dirty="0">
                <a:sym typeface="+mn-ea"/>
              </a:rPr>
              <a:t>M[2]=11;(M[1]*2+1)</a:t>
            </a:r>
            <a:endParaRPr lang="en-US" altLang="zh-CN" sz="3600" dirty="0">
              <a:sym typeface="+mn-ea"/>
            </a:endParaRPr>
          </a:p>
          <a:p>
            <a:r>
              <a:rPr lang="en-US" altLang="zh-CN" sz="3600" dirty="0">
                <a:sym typeface="+mn-ea"/>
              </a:rPr>
              <a:t>                 11-0010&gt;0 ,s[2]=1;</a:t>
            </a:r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第三轮：</a:t>
            </a:r>
            <a:r>
              <a:rPr lang="en-US" altLang="zh-CN" sz="3600" dirty="0">
                <a:sym typeface="+mn-ea"/>
              </a:rPr>
              <a:t>M[3]=10;((11-0010)*2)+0)</a:t>
            </a:r>
            <a:endParaRPr lang="en-US" altLang="zh-CN" sz="3600" dirty="0">
              <a:sym typeface="+mn-ea"/>
            </a:endParaRPr>
          </a:p>
          <a:p>
            <a:r>
              <a:rPr lang="en-US" altLang="zh-CN" sz="3600" dirty="0">
                <a:sym typeface="+mn-ea"/>
              </a:rPr>
              <a:t>                 10-0010=0 ,s[3]=1;</a:t>
            </a:r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第四轮：</a:t>
            </a:r>
            <a:r>
              <a:rPr lang="en-US" altLang="zh-CN" sz="3600" dirty="0">
                <a:sym typeface="+mn-ea"/>
              </a:rPr>
              <a:t>M[4]=1;</a:t>
            </a:r>
            <a:endParaRPr lang="en-US" altLang="zh-CN" sz="3600" dirty="0">
              <a:sym typeface="+mn-ea"/>
            </a:endParaRPr>
          </a:p>
          <a:p>
            <a:r>
              <a:rPr lang="en-US" altLang="zh-CN" sz="3600" dirty="0">
                <a:sym typeface="+mn-ea"/>
              </a:rPr>
              <a:t>                  1-0010&lt;0 ,s[4]=0;</a:t>
            </a:r>
            <a:endParaRPr lang="en-US" altLang="zh-CN" sz="3600" dirty="0"/>
          </a:p>
          <a:p>
            <a:r>
              <a:rPr lang="zh-CN" altLang="en-US" sz="3600" dirty="0"/>
              <a:t>商</a:t>
            </a:r>
            <a:r>
              <a:rPr lang="en-US" altLang="zh-CN" sz="3600" dirty="0"/>
              <a:t> 0110,</a:t>
            </a:r>
            <a:r>
              <a:rPr lang="zh-CN" altLang="en-US" sz="3600" dirty="0"/>
              <a:t>余数</a:t>
            </a:r>
            <a:r>
              <a:rPr lang="en-US" altLang="zh-CN" sz="3600" dirty="0"/>
              <a:t>1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 descr="06c528403b215f9ac5321c418b543bd"/>
          <p:cNvPicPr>
            <a:picLocks noChangeAspect="1"/>
          </p:cNvPicPr>
          <p:nvPr/>
        </p:nvPicPr>
        <p:blipFill rotWithShape="1">
          <a:blip r:embed="rId2"/>
          <a:srcRect t="9972"/>
          <a:stretch>
            <a:fillRect/>
          </a:stretch>
        </p:blipFill>
        <p:spPr>
          <a:xfrm>
            <a:off x="1101175" y="3478081"/>
            <a:ext cx="9212204" cy="4027464"/>
          </a:xfrm>
          <a:prstGeom prst="rect">
            <a:avLst/>
          </a:prstGeom>
        </p:spPr>
      </p:pic>
      <p:pic>
        <p:nvPicPr>
          <p:cNvPr id="5" name="图片 4" descr="675e34c03cddacd4a53f44dfe67c589"/>
          <p:cNvPicPr>
            <a:picLocks noChangeAspect="1"/>
          </p:cNvPicPr>
          <p:nvPr/>
        </p:nvPicPr>
        <p:blipFill rotWithShape="1">
          <a:blip r:embed="rId3"/>
          <a:srcRect r="42155"/>
          <a:stretch>
            <a:fillRect/>
          </a:stretch>
        </p:blipFill>
        <p:spPr>
          <a:xfrm>
            <a:off x="10326631" y="2114707"/>
            <a:ext cx="6475057" cy="66293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3396" y="2285067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模块的接口描述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249" y="1790700"/>
            <a:ext cx="8323351" cy="586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模块的主要部分是一个状态机，共有四个状态：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DivFree: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除法模块空闲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DivByZero: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除数是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0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DivOn: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除法运算进行中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DivEnd: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除法运算结束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 descr="977496e28473786e443c8afb91ca630"/>
          <p:cNvPicPr>
            <a:picLocks noChangeAspect="1"/>
          </p:cNvPicPr>
          <p:nvPr/>
        </p:nvPicPr>
        <p:blipFill rotWithShape="1">
          <a:blip r:embed="rId2"/>
          <a:srcRect l="17160" r="13617" b="39367"/>
          <a:stretch>
            <a:fillRect/>
          </a:stretch>
        </p:blipFill>
        <p:spPr>
          <a:xfrm>
            <a:off x="6019800" y="2934078"/>
            <a:ext cx="10820400" cy="63758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28880" y="776766"/>
            <a:ext cx="590859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9400" y="1562100"/>
            <a:ext cx="5622290" cy="2360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24 01 00 06</a:t>
            </a:r>
            <a:endParaRPr lang="zh-CN" altLang="en-US" sz="2400"/>
          </a:p>
          <a:p>
            <a:r>
              <a:rPr lang="zh-CN" altLang="en-US" sz="2400"/>
              <a:t>24 02 00 03</a:t>
            </a:r>
            <a:endParaRPr lang="zh-CN" altLang="en-US" sz="2400"/>
          </a:p>
          <a:p>
            <a:r>
              <a:rPr lang="zh-CN" altLang="en-US" sz="2400"/>
              <a:t>00 22 00 1a</a:t>
            </a:r>
            <a:endParaRPr lang="zh-CN" altLang="en-US" sz="2400"/>
          </a:p>
          <a:p>
            <a:r>
              <a:rPr lang="zh-CN" altLang="en-US" sz="2400"/>
              <a:t>00 00 00 00</a:t>
            </a:r>
            <a:endParaRPr lang="zh-CN" altLang="en-US" sz="2400"/>
          </a:p>
          <a:p>
            <a:r>
              <a:rPr lang="zh-CN" altLang="en-US" sz="2400"/>
              <a:t>00 00 00 00</a:t>
            </a:r>
            <a:endParaRPr lang="zh-CN" altLang="en-US" sz="2400"/>
          </a:p>
          <a:p>
            <a:r>
              <a:rPr lang="zh-CN" altLang="en-US" sz="2400"/>
              <a:t>00 00 00 00</a:t>
            </a:r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305300"/>
            <a:ext cx="7719060" cy="5250180"/>
          </a:xfrm>
          <a:prstGeom prst="rect">
            <a:avLst/>
          </a:prstGeom>
        </p:spPr>
      </p:pic>
      <p:pic>
        <p:nvPicPr>
          <p:cNvPr id="3" name="图片 2" descr="8bc8015d8a1bbec6a7fc8df70d29a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62100"/>
            <a:ext cx="5529580" cy="2595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072" y="-1240930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810" y="4389766"/>
            <a:ext cx="1039484" cy="10394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810" y="6428171"/>
            <a:ext cx="1039484" cy="10394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21242" y="4389766"/>
            <a:ext cx="1039484" cy="10394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21242" y="6881677"/>
            <a:ext cx="1039484" cy="10394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593234"/>
            <a:ext cx="3706586" cy="203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15"/>
              </a:lnSpc>
            </a:pPr>
            <a:r>
              <a:rPr lang="en-US" sz="11865">
                <a:solidFill>
                  <a:srgbClr val="FFFFFF"/>
                </a:solidFill>
                <a:ea typeface="思源黑体-超粗体 Bold"/>
              </a:rPr>
              <a:t>目录</a:t>
            </a:r>
            <a:endParaRPr lang="en-US" sz="11865">
              <a:solidFill>
                <a:srgbClr val="FFFFFF"/>
              </a:solidFill>
              <a:ea typeface="思源黑体-超粗体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94941" y="1720215"/>
            <a:ext cx="8044072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5255">
                <a:solidFill>
                  <a:srgbClr val="FFFFFF"/>
                </a:solidFill>
                <a:latin typeface="思源黑体-超粗体" panose="020B0A00000000000000" charset="-122"/>
              </a:rPr>
              <a:t>CATALOGUE</a:t>
            </a:r>
            <a:endParaRPr lang="en-US" sz="5255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7579" y="4454414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5962" y="6602490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464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74011" y="4454414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74011" y="6946326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45454" y="4561720"/>
            <a:ext cx="4952183" cy="695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基础指令拓展及测试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73837" y="6602490"/>
            <a:ext cx="5274763" cy="695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迭代除法器及测试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86" y="4557195"/>
            <a:ext cx="4603914" cy="143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基于华莱士树的多周期乘法器及测试</a:t>
            </a:r>
            <a:endParaRPr lang="zh-CN" alt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50269" y="6992064"/>
            <a:ext cx="5261332" cy="1439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实现例外和中断处理、特权指令及测试</a:t>
            </a:r>
            <a:endParaRPr lang="zh-CN" alt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grpSp>
        <p:nvGrpSpPr>
          <p:cNvPr id="28" name="Group 9"/>
          <p:cNvGrpSpPr/>
          <p:nvPr/>
        </p:nvGrpSpPr>
        <p:grpSpPr>
          <a:xfrm>
            <a:off x="1178783" y="8358325"/>
            <a:ext cx="1039484" cy="1039484"/>
            <a:chOff x="0" y="0"/>
            <a:chExt cx="812800" cy="812800"/>
          </a:xfrm>
        </p:grpSpPr>
        <p:sp>
          <p:nvSpPr>
            <p:cNvPr id="29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31" name="TextBox 21"/>
          <p:cNvSpPr txBox="1"/>
          <p:nvPr/>
        </p:nvSpPr>
        <p:spPr>
          <a:xfrm>
            <a:off x="1342262" y="8522858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 dirty="0">
                <a:solidFill>
                  <a:srgbClr val="FFFFFF"/>
                </a:solidFill>
                <a:latin typeface="思源黑体-超粗体" panose="020B0A00000000000000" charset="-122"/>
              </a:rPr>
              <a:t>05</a:t>
            </a:r>
            <a:endParaRPr lang="en-US" sz="464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32" name="TextBox 25"/>
          <p:cNvSpPr txBox="1"/>
          <p:nvPr/>
        </p:nvSpPr>
        <p:spPr>
          <a:xfrm>
            <a:off x="2653616" y="8522858"/>
            <a:ext cx="6718984" cy="695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基于汇编语言的单向流水灯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52005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83089" y="3446732"/>
            <a:ext cx="11521821" cy="379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例外和中断处理、特权指令及测试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6" y="8461342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+mn-ea"/>
              </a:rPr>
              <a:t>李晓坤</a:t>
            </a:r>
            <a:endParaRPr lang="en-US" sz="3600" dirty="0">
              <a:solidFill>
                <a:srgbClr val="1F367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2015939" y="-216165"/>
            <a:ext cx="1791647" cy="7532453"/>
            <a:chOff x="0" y="0"/>
            <a:chExt cx="360274" cy="15146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2015939" y="1849157"/>
            <a:ext cx="1791647" cy="7532453"/>
            <a:chOff x="0" y="0"/>
            <a:chExt cx="360274" cy="1514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015939" y="3914480"/>
            <a:ext cx="1791647" cy="7532453"/>
            <a:chOff x="0" y="0"/>
            <a:chExt cx="360274" cy="15146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9889241" y="3247301"/>
            <a:ext cx="816892" cy="605521"/>
          </a:xfrm>
          <a:custGeom>
            <a:avLst/>
            <a:gdLst/>
            <a:ahLst/>
            <a:cxnLst/>
            <a:rect l="l" t="t" r="r" b="b"/>
            <a:pathLst>
              <a:path w="816892" h="605521">
                <a:moveTo>
                  <a:pt x="0" y="0"/>
                </a:moveTo>
                <a:lnTo>
                  <a:pt x="816891" y="0"/>
                </a:lnTo>
                <a:lnTo>
                  <a:pt x="816891" y="605521"/>
                </a:lnTo>
                <a:lnTo>
                  <a:pt x="0" y="60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06823" y="5283168"/>
            <a:ext cx="781726" cy="664467"/>
          </a:xfrm>
          <a:custGeom>
            <a:avLst/>
            <a:gdLst/>
            <a:ahLst/>
            <a:cxnLst/>
            <a:rect l="l" t="t" r="r" b="b"/>
            <a:pathLst>
              <a:path w="781726" h="664467">
                <a:moveTo>
                  <a:pt x="0" y="0"/>
                </a:moveTo>
                <a:lnTo>
                  <a:pt x="781726" y="0"/>
                </a:lnTo>
                <a:lnTo>
                  <a:pt x="781726" y="664468"/>
                </a:lnTo>
                <a:lnTo>
                  <a:pt x="0" y="66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72211" y="7339882"/>
            <a:ext cx="650951" cy="772642"/>
          </a:xfrm>
          <a:custGeom>
            <a:avLst/>
            <a:gdLst/>
            <a:ahLst/>
            <a:cxnLst/>
            <a:rect l="l" t="t" r="r" b="b"/>
            <a:pathLst>
              <a:path w="650951" h="772642">
                <a:moveTo>
                  <a:pt x="0" y="0"/>
                </a:moveTo>
                <a:lnTo>
                  <a:pt x="650951" y="0"/>
                </a:lnTo>
                <a:lnTo>
                  <a:pt x="650951" y="772642"/>
                </a:lnTo>
                <a:lnTo>
                  <a:pt x="0" y="772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95104" y="1128917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04911" y="3793443"/>
            <a:ext cx="5418170" cy="415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>
                <a:latin typeface="黑体" panose="02010609060101010101" charset="-122"/>
                <a:ea typeface="黑体" panose="02010609060101010101" charset="-122"/>
              </a:rPr>
              <a:t>CP0协处理器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 err="1">
                <a:latin typeface="黑体" panose="02010609060101010101" charset="-122"/>
                <a:ea typeface="黑体" panose="02010609060101010101" charset="-122"/>
              </a:rPr>
              <a:t>六种例外：中断、地址异常、溢出、系统调用、断点、保留指令异常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>
                <a:latin typeface="黑体" panose="02010609060101010101" charset="-122"/>
                <a:ea typeface="黑体" panose="02010609060101010101" charset="-122"/>
              </a:rPr>
              <a:t>特权指令：eret、mfc0、mtc0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22682" y="3127943"/>
            <a:ext cx="5281309" cy="65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0"/>
              </a:lnSpc>
            </a:pPr>
            <a:r>
              <a:rPr lang="en-US" sz="304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CP0协处理器介绍</a:t>
            </a:r>
            <a:endParaRPr lang="en-US" sz="3040">
              <a:solidFill>
                <a:srgbClr val="FFFFFF"/>
              </a:solidFill>
              <a:latin typeface="思源黑体 1 Bold" panose="020B0600000000000000" charset="-122"/>
              <a:ea typeface="思源黑体 1 Bold" panose="020B06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22682" y="5194405"/>
            <a:ext cx="5281309" cy="65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30"/>
              </a:lnSpc>
              <a:spcBef>
                <a:spcPct val="0"/>
              </a:spcBef>
            </a:pPr>
            <a:r>
              <a:rPr lang="en-US" sz="3040" u="none" strike="noStrike">
                <a:solidFill>
                  <a:srgbClr val="FFFFFF"/>
                </a:solidFill>
                <a:ea typeface="思源黑体 1 Bold" panose="020B0600000000000000" charset="-122"/>
              </a:rPr>
              <a:t>例外与中断的实现思路</a:t>
            </a:r>
            <a:endParaRPr lang="en-US" sz="3040" u="none" strike="noStrike">
              <a:solidFill>
                <a:srgbClr val="FFFFFF"/>
              </a:solidFill>
              <a:ea typeface="思源黑体 1 Bold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22682" y="7323770"/>
            <a:ext cx="5281309" cy="6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45"/>
              </a:lnSpc>
              <a:spcBef>
                <a:spcPct val="0"/>
              </a:spcBef>
            </a:pPr>
            <a:r>
              <a:rPr lang="en-US" sz="2940" u="none" strike="noStrike">
                <a:solidFill>
                  <a:srgbClr val="FFFFFF"/>
                </a:solidFill>
                <a:ea typeface="思源黑体 1 Bold" panose="020B0600000000000000" charset="-122"/>
              </a:rPr>
              <a:t>代码细节、特权指令与仿真测试</a:t>
            </a:r>
            <a:endParaRPr lang="en-US" sz="2940" u="none" strike="noStrike">
              <a:solidFill>
                <a:srgbClr val="FFFFFF"/>
              </a:solidFill>
              <a:ea typeface="思源黑体 1 Bold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38400" y="2870200"/>
            <a:ext cx="2409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例外与中断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68568" y="643938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71805" y="4044315"/>
          <a:ext cx="7856855" cy="5320157"/>
        </p:xfrm>
        <a:graphic>
          <a:graphicData uri="http://schemas.openxmlformats.org/drawingml/2006/table">
            <a:tbl>
              <a:tblPr/>
              <a:tblGrid>
                <a:gridCol w="2082800"/>
                <a:gridCol w="2548255"/>
                <a:gridCol w="3225800"/>
              </a:tblGrid>
              <a:tr h="908050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  <a:defRPr/>
                      </a:pPr>
                      <a:r>
                        <a:rPr lang="en-US" sz="2640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寄存器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5"/>
                        </a:lnSpc>
                        <a:defRPr/>
                      </a:pPr>
                      <a:r>
                        <a:rPr lang="en-US" sz="2640" dirty="0" err="1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寄存器地址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5"/>
                        </a:lnSpc>
                        <a:defRPr/>
                      </a:pPr>
                      <a:r>
                        <a:rPr lang="en-US" sz="2640" b="1" dirty="0" err="1">
                          <a:solidFill>
                            <a:srgbClr val="FFFFFF"/>
                          </a:solidFill>
                          <a:ea typeface="思源黑体 1" panose="020B0500000000000000" charset="-122"/>
                        </a:rPr>
                        <a:t>功能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3215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BadVAddr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记录最近一次异常地址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8'b01001000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周期性计数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820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Compare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8'b01011000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定时中断控制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Cause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8'b01101000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记录异常原因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820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记录处理器状态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78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EPC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记录上次发生异常的PC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1734800" y="38100"/>
            <a:ext cx="3170555" cy="3557905"/>
          </a:xfrm>
          <a:custGeom>
            <a:avLst/>
            <a:gdLst/>
            <a:ahLst/>
            <a:cxnLst/>
            <a:rect l="l" t="t" r="r" b="b"/>
            <a:pathLst>
              <a:path w="3796253" h="4136781">
                <a:moveTo>
                  <a:pt x="0" y="0"/>
                </a:moveTo>
                <a:lnTo>
                  <a:pt x="3796253" y="0"/>
                </a:lnTo>
                <a:lnTo>
                  <a:pt x="3796253" y="4136782"/>
                </a:lnTo>
                <a:lnTo>
                  <a:pt x="0" y="413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7087" y="684337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4000" y="727815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3695" y="1471930"/>
            <a:ext cx="8790305" cy="23475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760"/>
              </a:lnSpc>
            </a:pPr>
            <a:r>
              <a:rPr lang="en-US" sz="2800" b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协处理器：若干寄存器和控制逻辑组合而成的</a:t>
            </a:r>
            <a:r>
              <a:rPr lang="en-US" sz="2800" b="1" dirty="0" err="1">
                <a:solidFill>
                  <a:srgbClr val="FF3131"/>
                </a:solidFill>
                <a:latin typeface="微软雅黑" panose="020B0503020204020204" charset="-122"/>
                <a:ea typeface="微软雅黑" panose="020B0503020204020204" charset="-122"/>
              </a:rPr>
              <a:t>寄存器堆</a:t>
            </a:r>
            <a:endParaRPr lang="en-US" sz="2800" b="1" dirty="0" err="1">
              <a:solidFill>
                <a:srgbClr val="FF313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ts val="476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实时反映处理器的运行状态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ts val="476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定义和控制异常发生时的检测和处理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0" y="3596005"/>
            <a:ext cx="9558020" cy="60312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632307" y="2055809"/>
            <a:ext cx="11157971" cy="7504129"/>
          </a:xfrm>
          <a:custGeom>
            <a:avLst/>
            <a:gdLst/>
            <a:ahLst/>
            <a:cxnLst/>
            <a:rect l="l" t="t" r="r" b="b"/>
            <a:pathLst>
              <a:path w="11157971" h="7504129">
                <a:moveTo>
                  <a:pt x="0" y="0"/>
                </a:moveTo>
                <a:lnTo>
                  <a:pt x="11157971" y="0"/>
                </a:lnTo>
                <a:lnTo>
                  <a:pt x="11157971" y="7504129"/>
                </a:lnTo>
                <a:lnTo>
                  <a:pt x="0" y="750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1790278" y="2967596"/>
            <a:ext cx="6497722" cy="5189584"/>
          </a:xfrm>
          <a:custGeom>
            <a:avLst/>
            <a:gdLst/>
            <a:ahLst/>
            <a:cxnLst/>
            <a:rect l="l" t="t" r="r" b="b"/>
            <a:pathLst>
              <a:path w="6497722" h="5189584">
                <a:moveTo>
                  <a:pt x="0" y="0"/>
                </a:moveTo>
                <a:lnTo>
                  <a:pt x="6497722" y="0"/>
                </a:lnTo>
                <a:lnTo>
                  <a:pt x="6497722" y="5189584"/>
                </a:lnTo>
                <a:lnTo>
                  <a:pt x="0" y="518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44759" y="1106923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92000" y="8115300"/>
            <a:ext cx="6096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CP0ReadProxy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模块用于解决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数据相关冲突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86037" y="402393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028671" y="2182985"/>
          <a:ext cx="6637992" cy="7723635"/>
        </p:xfrm>
        <a:graphic>
          <a:graphicData uri="http://schemas.openxmlformats.org/drawingml/2006/table">
            <a:tbl>
              <a:tblPr/>
              <a:tblGrid>
                <a:gridCol w="2212664"/>
                <a:gridCol w="2198516"/>
                <a:gridCol w="2226812"/>
              </a:tblGrid>
              <a:tr h="1256976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ea typeface="思源黑体 1" panose="020B0500000000000000" charset="-122"/>
                        </a:rPr>
                        <a:t>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宏定义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异常含义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31724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地址异常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EXC_ADEL</a:t>
                      </a:r>
                      <a:endParaRPr lang="en-US" sz="1100"/>
                    </a:p>
                    <a:p>
                      <a:pPr algn="ctr">
                        <a:lnSpc>
                          <a:spcPts val="2580"/>
                        </a:lnSpc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EXC_ADES</a:t>
                      </a:r>
                      <a:endParaRPr lang="en-US" sz="1840">
                        <a:solidFill>
                          <a:srgbClr val="000000"/>
                        </a:solidFill>
                        <a:latin typeface="思源黑体 1 Bold" panose="020B0600000000000000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地址未对齐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syscall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EXC_SYS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执行syscall指令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breakpoint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EXC_BP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执行break指令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Ov溢出异常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EXC_OV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运算溢出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294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Ri保留指令异常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执行未实现的指令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856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Interrupt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中断异常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reeform 7"/>
          <p:cNvSpPr>
            <a:spLocks noChangeAspect="1"/>
          </p:cNvSpPr>
          <p:nvPr/>
        </p:nvSpPr>
        <p:spPr>
          <a:xfrm>
            <a:off x="9144000" y="2697060"/>
            <a:ext cx="7115329" cy="6566856"/>
          </a:xfrm>
          <a:custGeom>
            <a:avLst/>
            <a:gdLst/>
            <a:ahLst/>
            <a:cxnLst/>
            <a:rect l="l" t="t" r="r" b="b"/>
            <a:pathLst>
              <a:path w="7797549" h="7196488">
                <a:moveTo>
                  <a:pt x="0" y="0"/>
                </a:moveTo>
                <a:lnTo>
                  <a:pt x="7797549" y="0"/>
                </a:lnTo>
                <a:lnTo>
                  <a:pt x="7797549" y="7196488"/>
                </a:lnTo>
                <a:lnTo>
                  <a:pt x="0" y="719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44686" y="442157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8863" y="490932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5112" y="1382766"/>
            <a:ext cx="174842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处理思想：收集流水线各级的异常信息，在访存级进行统一的异常信息处理，将异常相关信息传递给cp0存储</a:t>
            </a:r>
            <a:endParaRPr lang="en-US" altLang="zh-CN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49373" y="210407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067964" y="1174587"/>
            <a:ext cx="14155144" cy="8275079"/>
          </a:xfrm>
          <a:custGeom>
            <a:avLst/>
            <a:gdLst/>
            <a:ahLst/>
            <a:cxnLst/>
            <a:rect l="l" t="t" r="r" b="b"/>
            <a:pathLst>
              <a:path w="14155144" h="8275079">
                <a:moveTo>
                  <a:pt x="0" y="0"/>
                </a:moveTo>
                <a:lnTo>
                  <a:pt x="14155144" y="0"/>
                </a:lnTo>
                <a:lnTo>
                  <a:pt x="14155144" y="8275079"/>
                </a:lnTo>
                <a:lnTo>
                  <a:pt x="0" y="827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41314" y="253281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4397" y="275558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362200" y="2155792"/>
            <a:ext cx="5523858" cy="5793172"/>
          </a:xfrm>
          <a:custGeom>
            <a:avLst/>
            <a:gdLst/>
            <a:ahLst/>
            <a:cxnLst/>
            <a:rect l="l" t="t" r="r" b="b"/>
            <a:pathLst>
              <a:path w="6378676" h="6890953">
                <a:moveTo>
                  <a:pt x="0" y="0"/>
                </a:moveTo>
                <a:lnTo>
                  <a:pt x="6378676" y="0"/>
                </a:lnTo>
                <a:lnTo>
                  <a:pt x="6378676" y="6890954"/>
                </a:lnTo>
                <a:lnTo>
                  <a:pt x="0" y="68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9524999" y="2155792"/>
            <a:ext cx="6722165" cy="5800797"/>
          </a:xfrm>
          <a:custGeom>
            <a:avLst/>
            <a:gdLst/>
            <a:ahLst/>
            <a:cxnLst/>
            <a:rect l="l" t="t" r="r" b="b"/>
            <a:pathLst>
              <a:path w="6535398" h="5941271">
                <a:moveTo>
                  <a:pt x="0" y="0"/>
                </a:moveTo>
                <a:lnTo>
                  <a:pt x="6535398" y="0"/>
                </a:lnTo>
                <a:lnTo>
                  <a:pt x="6535398" y="5941271"/>
                </a:lnTo>
                <a:lnTo>
                  <a:pt x="0" y="5941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8032" y="1132037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6915" y="7956589"/>
            <a:ext cx="6734428" cy="183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修改CP0各个寄存器内容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为piplinecontroller提供重新执行的指令地址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5793" y="7956589"/>
            <a:ext cx="4442807" cy="183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提供例外处理程序入口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生成刷新信号flush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程序返回时更新pc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3691431" y="1984981"/>
            <a:ext cx="7647026" cy="2409384"/>
          </a:xfrm>
          <a:custGeom>
            <a:avLst/>
            <a:gdLst/>
            <a:ahLst/>
            <a:cxnLst/>
            <a:rect l="l" t="t" r="r" b="b"/>
            <a:pathLst>
              <a:path w="7025429" h="2155895">
                <a:moveTo>
                  <a:pt x="0" y="0"/>
                </a:moveTo>
                <a:lnTo>
                  <a:pt x="7025429" y="0"/>
                </a:lnTo>
                <a:lnTo>
                  <a:pt x="7025429" y="2155895"/>
                </a:lnTo>
                <a:lnTo>
                  <a:pt x="0" y="2155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5687367"/>
            <a:ext cx="4973280" cy="3956018"/>
          </a:xfrm>
          <a:custGeom>
            <a:avLst/>
            <a:gdLst/>
            <a:ahLst/>
            <a:cxnLst/>
            <a:rect l="l" t="t" r="r" b="b"/>
            <a:pathLst>
              <a:path w="4973280" h="3956018">
                <a:moveTo>
                  <a:pt x="0" y="0"/>
                </a:moveTo>
                <a:lnTo>
                  <a:pt x="4973280" y="0"/>
                </a:lnTo>
                <a:lnTo>
                  <a:pt x="4973280" y="3956018"/>
                </a:lnTo>
                <a:lnTo>
                  <a:pt x="0" y="395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4993424" y="5687367"/>
            <a:ext cx="5043040" cy="3956018"/>
          </a:xfrm>
          <a:custGeom>
            <a:avLst/>
            <a:gdLst/>
            <a:ahLst/>
            <a:cxnLst/>
            <a:rect l="l" t="t" r="r" b="b"/>
            <a:pathLst>
              <a:path w="5043040" h="3568401">
                <a:moveTo>
                  <a:pt x="0" y="0"/>
                </a:moveTo>
                <a:lnTo>
                  <a:pt x="5043040" y="0"/>
                </a:lnTo>
                <a:lnTo>
                  <a:pt x="5043040" y="3568401"/>
                </a:lnTo>
                <a:lnTo>
                  <a:pt x="0" y="3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9601200" y="5687366"/>
            <a:ext cx="7492092" cy="3956017"/>
          </a:xfrm>
          <a:custGeom>
            <a:avLst/>
            <a:gdLst/>
            <a:ahLst/>
            <a:cxnLst/>
            <a:rect l="l" t="t" r="r" b="b"/>
            <a:pathLst>
              <a:path w="8165042" h="4225539">
                <a:moveTo>
                  <a:pt x="0" y="0"/>
                </a:moveTo>
                <a:lnTo>
                  <a:pt x="8165042" y="0"/>
                </a:lnTo>
                <a:lnTo>
                  <a:pt x="8165042" y="4225539"/>
                </a:lnTo>
                <a:lnTo>
                  <a:pt x="0" y="4225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44759" y="1106361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52400" y="2733175"/>
            <a:ext cx="416513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ea typeface="思源黑体 2" panose="020B0500000000000000" charset="-122"/>
              </a:rPr>
              <a:t>指令要求</a:t>
            </a:r>
            <a:endParaRPr lang="en-US" sz="3400" dirty="0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9600" y="4847828"/>
            <a:ext cx="87676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ea typeface="思源黑体 2" panose="020B0500000000000000" charset="-122"/>
              </a:rPr>
              <a:t>译码级，生成相应的读写信号，向后传递</a:t>
            </a:r>
            <a:endParaRPr lang="en-US" sz="3400" dirty="0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993424" y="5687366"/>
            <a:ext cx="0" cy="39560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829800" y="5687366"/>
            <a:ext cx="0" cy="39560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箭头: 右 18"/>
          <p:cNvSpPr/>
          <p:nvPr/>
        </p:nvSpPr>
        <p:spPr>
          <a:xfrm>
            <a:off x="2971800" y="2895342"/>
            <a:ext cx="533400" cy="29433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5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7467600" y="2026951"/>
            <a:ext cx="8904796" cy="3226706"/>
          </a:xfrm>
          <a:custGeom>
            <a:avLst/>
            <a:gdLst/>
            <a:ahLst/>
            <a:cxnLst/>
            <a:rect l="l" t="t" r="r" b="b"/>
            <a:pathLst>
              <a:path w="8904796" h="3226706">
                <a:moveTo>
                  <a:pt x="0" y="0"/>
                </a:moveTo>
                <a:lnTo>
                  <a:pt x="8904796" y="0"/>
                </a:lnTo>
                <a:lnTo>
                  <a:pt x="8904796" y="3226706"/>
                </a:lnTo>
                <a:lnTo>
                  <a:pt x="0" y="32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467600" y="5925853"/>
            <a:ext cx="7497849" cy="3731379"/>
          </a:xfrm>
          <a:custGeom>
            <a:avLst/>
            <a:gdLst/>
            <a:ahLst/>
            <a:cxnLst/>
            <a:rect l="l" t="t" r="r" b="b"/>
            <a:pathLst>
              <a:path w="7497849" h="3731379">
                <a:moveTo>
                  <a:pt x="0" y="0"/>
                </a:moveTo>
                <a:lnTo>
                  <a:pt x="7497849" y="0"/>
                </a:lnTo>
                <a:lnTo>
                  <a:pt x="7497849" y="3731379"/>
                </a:lnTo>
                <a:lnTo>
                  <a:pt x="0" y="373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11467" y="1013250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1467" y="1506077"/>
            <a:ext cx="3378675" cy="19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5"/>
              </a:lnSpc>
            </a:pPr>
            <a:r>
              <a:rPr lang="en-US" sz="1190">
                <a:solidFill>
                  <a:srgbClr val="000000"/>
                </a:solidFill>
                <a:latin typeface="思源黑体 1" panose="020B0500000000000000" charset="-122"/>
              </a:rPr>
              <a:t>EXCEPTIONS AND INTERRUPTIONS</a:t>
            </a:r>
            <a:endParaRPr lang="en-US" sz="1190">
              <a:solidFill>
                <a:srgbClr val="000000"/>
              </a:solidFill>
              <a:latin typeface="思源黑体 1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0641" y="2769120"/>
            <a:ext cx="5448300" cy="118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在执行级将信号向下传递</a:t>
            </a:r>
            <a:r>
              <a:rPr lang="en-US" sz="34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endParaRPr lang="en-US" sz="3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直到传至WB阶段</a:t>
            </a:r>
            <a:endParaRPr lang="en-US" sz="34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0641" y="7200899"/>
            <a:ext cx="5021900" cy="118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信号送入CP0寄存器，</a:t>
            </a:r>
            <a:endParaRPr lang="en-US" sz="3400" u="none" strike="noStrike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并按照一定逻辑进行修改</a:t>
            </a:r>
            <a:endParaRPr lang="en-US" sz="3400" u="none" strike="noStrike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6500270" y="7585472"/>
            <a:ext cx="609600" cy="4121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6500270" y="3125252"/>
            <a:ext cx="609600" cy="4121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320555" y="1935225"/>
            <a:ext cx="13646889" cy="7711427"/>
          </a:xfrm>
          <a:custGeom>
            <a:avLst/>
            <a:gdLst/>
            <a:ahLst/>
            <a:cxnLst/>
            <a:rect l="l" t="t" r="r" b="b"/>
            <a:pathLst>
              <a:path w="13646889" h="7711427">
                <a:moveTo>
                  <a:pt x="0" y="0"/>
                </a:moveTo>
                <a:lnTo>
                  <a:pt x="13646890" y="0"/>
                </a:lnTo>
                <a:lnTo>
                  <a:pt x="13646890" y="7711427"/>
                </a:lnTo>
                <a:lnTo>
                  <a:pt x="0" y="771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8011" y="1148392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1144" y="3613383"/>
            <a:ext cx="13685711" cy="183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基础指令拓展及测试</a:t>
            </a:r>
            <a:endParaRPr lang="zh-CN" alt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8" y="7898218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+mn-ea"/>
              </a:rPr>
              <a:t>王宠爱、王若凡</a:t>
            </a:r>
            <a:endParaRPr lang="en-US" sz="3600" dirty="0">
              <a:solidFill>
                <a:srgbClr val="1F367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5906208" y="1438408"/>
            <a:ext cx="11094711" cy="7802157"/>
          </a:xfrm>
          <a:custGeom>
            <a:avLst/>
            <a:gdLst/>
            <a:ahLst/>
            <a:cxnLst/>
            <a:rect l="l" t="t" r="r" b="b"/>
            <a:pathLst>
              <a:path w="11094711" h="7802157">
                <a:moveTo>
                  <a:pt x="0" y="0"/>
                </a:moveTo>
                <a:lnTo>
                  <a:pt x="11094711" y="0"/>
                </a:lnTo>
                <a:lnTo>
                  <a:pt x="11094711" y="7802158"/>
                </a:lnTo>
                <a:lnTo>
                  <a:pt x="0" y="780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7703" y="1116129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5361" y="3693362"/>
            <a:ext cx="4788023" cy="3292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946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cp0_write_data的内容为$1中的内容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75946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CP0中的status寄存器被修改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099669"/>
            <a:ext cx="18284928" cy="4657599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90009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899" y="3708301"/>
            <a:ext cx="16840200" cy="180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基于汇编语言的单向流水灯</a:t>
            </a:r>
            <a:endParaRPr lang="en-US" sz="1000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8306" y="8217143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+mn-ea"/>
              </a:rPr>
              <a:t>王若凡、王宠爱</a:t>
            </a:r>
            <a:endParaRPr lang="en-US" sz="3600" dirty="0">
              <a:solidFill>
                <a:srgbClr val="1F367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实现功能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7" name="show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9816" y="1769812"/>
            <a:ext cx="8528367" cy="46691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0964" y="6438900"/>
            <a:ext cx="16611600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控制led灯循环地从右向左移动；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按下4*4小键盘的右下角按键后让led灯重新回到最右端开始流动，并使数码管计数+1；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当led灯流动到最左端时，数码管计数清零；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通过8个拨码开关可以控制LED灯的流动速度。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5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5276670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1496" y="2324100"/>
            <a:ext cx="6059436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寄存器和地址的初始化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56384" y="3710928"/>
            <a:ext cx="76215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这些行设置程序中使用的各种寄存器和地址的初始值。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LED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灯、七段数码管、小键盘按键的地址加载到寄存器中。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使用了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cpu_cde.h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头文件。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41496" y="3854913"/>
            <a:ext cx="5127759" cy="45342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 (a0, LED_RG1_ADDR)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 (a1, LED_RG0_ADDR)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 (s1,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NUM_ADDR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 (s7,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LED_ADDR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 (s4,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BTN_KEY_ADDR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90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2000" y="2419595"/>
            <a:ext cx="73914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#双色led灯两个初值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(t1, 0x0002)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(t2, 0x0001)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#存储LED移动的位置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(t7,  0x0001)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#用来异或取反的数，因为led与开关都是共阳极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(t8,0xffff)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#存储切换方向的临界值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(s8,0x8000)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(s6,1)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#存储读取到小键盘的值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LI (a3,0)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42464" y="2419595"/>
            <a:ext cx="678333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#七段数码管初始值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lui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s3, 0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t1, 0(a0)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t2, 0(a1)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s3, 0(s1)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t7, 0(s2)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lui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s0, 0                ## initial run number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LI(t4,0)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LA (t1, kseg1_kseg0)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LI (t2, 0x20000000) 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subu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t9, t1, t2      #kseg1 -&gt; kseg0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JR (t9)            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nop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2000" y="2400300"/>
            <a:ext cx="15163800" cy="74674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2000" y="1714500"/>
            <a:ext cx="11826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为一些寄存器赋初值 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单色 LED 全灭，双色 LED 灯一红一绿</a:t>
            </a:r>
            <a:endParaRPr lang="en-US" altLang="zh-CN" sz="2800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606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3458" y="3036413"/>
            <a:ext cx="48006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kseg1_kseg0: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inst_test</a:t>
            </a: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LA (t9, kseg0_kseg1)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JR (t9)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nop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kseg0_kseg1: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jal</a:t>
            </a: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toleft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nop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86600" y="2645832"/>
            <a:ext cx="1105371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这段代码定义了两个标签：kseg1_kseg0 和 kseg0_kseg1，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并且在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kseg1_kseg0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标签中通过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LA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汇编指令加载了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       kseg0_kseg1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的地址到寄存器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t9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中，然后通过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JR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指令跳转到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kseg0_kseg1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标签的地址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 kseg0_kseg1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标签中，使用了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jal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指令调用了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toleft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这段代码的作用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实现程序的逻辑跳转和函数调用，完成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LED </a:t>
            </a:r>
            <a:r>
              <a:rPr lang="en-US" altLang="zh-CN" sz="28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灯控制逻辑的执行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        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5010" y="3008835"/>
            <a:ext cx="4800600" cy="5334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0145" y="2008415"/>
            <a:ext cx="410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主函数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69" y="-5151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7730" y="2084705"/>
            <a:ext cx="13972540" cy="75761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toleft: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SLL t7, t7, 1</a:t>
            </a:r>
            <a:r>
              <a:rPr lang="en-US" altLang="zh-CN" sz="2800" dirty="0"/>
              <a:t> #将寄存器t7中的值</a:t>
            </a:r>
            <a:r>
              <a:rPr lang="zh-CN" altLang="en-US" sz="2800" dirty="0"/>
              <a:t>逻辑</a:t>
            </a:r>
            <a:r>
              <a:rPr lang="en-US" altLang="zh-CN" sz="2800" dirty="0"/>
              <a:t>左移一位</a:t>
            </a:r>
            <a:r>
              <a:rPr lang="zh-CN" altLang="en-US" sz="2800" dirty="0"/>
              <a:t>（低位补</a:t>
            </a:r>
            <a:r>
              <a:rPr lang="en-US" altLang="zh-CN" sz="2800" dirty="0"/>
              <a:t>0</a:t>
            </a:r>
            <a:r>
              <a:rPr lang="zh-CN" altLang="en-US" sz="2800" dirty="0"/>
              <a:t>）</a:t>
            </a:r>
            <a:r>
              <a:rPr lang="en-US" altLang="zh-CN" sz="2800" dirty="0"/>
              <a:t>，把LED的位置左移一格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xor t9, t8, t7</a:t>
            </a:r>
            <a:r>
              <a:rPr lang="en-US" altLang="zh-CN" sz="2800" dirty="0"/>
              <a:t> #这里使用异或操作，通过对t7和t8进行异或，实现了LED灯的亮灭效果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sw t9, 0(s7)  # 将异或操作的结果t9存储到地址s7对应的位置，控制LED灯的亮灭状态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jal wait_1s</a:t>
            </a:r>
            <a:r>
              <a:rPr lang="en-US" altLang="zh-CN" sz="2800" dirty="0"/>
              <a:t> #</a:t>
            </a:r>
            <a:r>
              <a:rPr lang="en-US" altLang="zh-CN" sz="2800" dirty="0">
                <a:sym typeface="+mn-ea"/>
              </a:rPr>
              <a:t>拨码开关</a:t>
            </a:r>
            <a:r>
              <a:rPr lang="zh-CN" altLang="en-US" sz="2800" dirty="0"/>
              <a:t>控制</a:t>
            </a:r>
            <a:r>
              <a:rPr lang="en-US" altLang="zh-CN" sz="2800" dirty="0"/>
              <a:t>CPU的延迟</a:t>
            </a:r>
            <a:r>
              <a:rPr lang="zh-CN" sz="2800" dirty="0"/>
              <a:t>（</a:t>
            </a:r>
            <a:r>
              <a:rPr lang="zh-CN" altLang="en-US" sz="2800" dirty="0"/>
              <a:t>执行若干次循环，实时检测开关的值）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nop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lw a3, 0(s4)  #从地址s4加载数据到寄存器a3中，用于检测按键开关的状态。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LI (t5, 0x8000)</a:t>
            </a:r>
            <a:r>
              <a:rPr lang="en-US" altLang="zh-CN" sz="2800" dirty="0"/>
              <a:t> #将常数0x8000加载到寄存器t5中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beq a3, t5, againleft  # 改变方向触发，a3和t5相等则跳转到againleft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nop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   </a:t>
            </a:r>
            <a:r>
              <a:rPr lang="zh-CN" altLang="en-US" sz="2800" dirty="0"/>
              <a:t>bne t7, s8, toleft  # 是否已经到达最左边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nop</a:t>
            </a:r>
            <a:endParaRPr lang="zh-CN" altLang="en-US" sz="2800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62000" y="1561979"/>
            <a:ext cx="410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左移函数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787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0085" y="2797518"/>
            <a:ext cx="4794515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sym typeface="+mn-ea"/>
              </a:rPr>
              <a:t>againleft</a:t>
            </a:r>
            <a:r>
              <a:rPr lang="en-US" altLang="zh-CN" sz="2800" dirty="0">
                <a:sym typeface="+mn-ea"/>
              </a:rPr>
              <a:t>: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(a0, LED_RG1_ADDR)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(a1, LED_RG0_ADDR)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(t7, 0x0001)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lui</a:t>
            </a:r>
            <a:r>
              <a:rPr lang="en-US" altLang="zh-CN" sz="2800" dirty="0">
                <a:sym typeface="+mn-ea"/>
              </a:rPr>
              <a:t> t4, 0x100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addu</a:t>
            </a:r>
            <a:r>
              <a:rPr lang="en-US" altLang="zh-CN" sz="2800" dirty="0">
                <a:sym typeface="+mn-ea"/>
              </a:rPr>
              <a:t> s3, s3, t4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sw</a:t>
            </a:r>
            <a:r>
              <a:rPr lang="en-US" altLang="zh-CN" sz="2800" dirty="0">
                <a:sym typeface="+mn-ea"/>
              </a:rPr>
              <a:t> s3, 0(s1)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LA (t9, kseg0_kseg1)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JR (t9)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nop</a:t>
            </a:r>
            <a:endParaRPr lang="en-US" altLang="zh-CN" sz="2800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0" y="1841788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重置LED到最右端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，重新设置寄存器的初始值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2479" y="2706128"/>
            <a:ext cx="974184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初始化LED地址：通过LI指令将LED灯的地址初始化为最右端的地址，使用了LED_RG1_ADDR和LED_RG0_ADDR作为地址的常数值。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重新初始化寄存器值：使用LI指令将寄存器t7重新初始化为0x0001，以及对寄存器s3进行加法操作，并将结果存储到地址s1对应的位置。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这段代码的主要功能可以总结为重新初始化LED灯的地址到最右端，并重新设置寄存器的初始值，使得状态初始化。</a:t>
            </a:r>
            <a:endParaRPr lang="zh-CN" altLang="en-US" sz="2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" y="0"/>
            <a:ext cx="18284928" cy="10287000"/>
            <a:chOff x="0" y="0"/>
            <a:chExt cx="48157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84" cy="2709333"/>
            </a:xfrm>
            <a:custGeom>
              <a:avLst/>
              <a:gdLst/>
              <a:ahLst/>
              <a:cxnLst/>
              <a:rect l="l" t="t" r="r" b="b"/>
              <a:pathLst>
                <a:path w="4815784" h="2709333">
                  <a:moveTo>
                    <a:pt x="0" y="0"/>
                  </a:moveTo>
                  <a:lnTo>
                    <a:pt x="4815784" y="0"/>
                  </a:lnTo>
                  <a:lnTo>
                    <a:pt x="48157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578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7741" y="4136105"/>
            <a:ext cx="13032518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0930" spc="983" dirty="0" err="1">
                <a:solidFill>
                  <a:srgbClr val="FFFFFF"/>
                </a:solidFill>
                <a:ea typeface="思源黑体-超粗体" panose="020B0A00000000000000" charset="-122"/>
              </a:rPr>
              <a:t>感谢</a:t>
            </a: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老师</a:t>
            </a:r>
            <a:r>
              <a:rPr lang="en-US" sz="10930" spc="983" dirty="0" err="1">
                <a:solidFill>
                  <a:srgbClr val="FFFFFF"/>
                </a:solidFill>
                <a:ea typeface="思源黑体-超粗体" panose="020B0A00000000000000" charset="-122"/>
              </a:rPr>
              <a:t>批评指正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953000" y="7581900"/>
            <a:ext cx="8423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</a:rPr>
              <a:t>小组成员：李晓坤，王若凡，施耀民，成豪，王宠爱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13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6054" y="1928382"/>
            <a:ext cx="1472895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逻辑操作指令：</a:t>
            </a:r>
            <a:r>
              <a:rPr lang="en-US" altLang="zh-CN" sz="2800" dirty="0" err="1"/>
              <a:t>andi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ori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xori</a:t>
            </a:r>
            <a:r>
              <a:rPr lang="zh-CN" altLang="en-US" sz="2800" dirty="0"/>
              <a:t>、</a:t>
            </a:r>
            <a:r>
              <a:rPr lang="en-US" altLang="zh-CN" sz="2800" dirty="0"/>
              <a:t>nor</a:t>
            </a: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移位操作指令：</a:t>
            </a:r>
            <a:r>
              <a:rPr lang="en-US" altLang="zh-CN" sz="2800" dirty="0" err="1"/>
              <a:t>sra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srl</a:t>
            </a: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算术操作指令：</a:t>
            </a:r>
            <a:r>
              <a:rPr lang="en-US" altLang="zh-CN" sz="2800" dirty="0"/>
              <a:t>add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addi</a:t>
            </a:r>
            <a:r>
              <a:rPr lang="zh-CN" altLang="en-US" sz="2800" dirty="0"/>
              <a:t>、</a:t>
            </a:r>
            <a:r>
              <a:rPr lang="en-US" altLang="zh-CN" sz="2800" dirty="0"/>
              <a:t>sub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slti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sltiu</a:t>
            </a: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转移指令：跳转指令</a:t>
            </a:r>
            <a:r>
              <a:rPr lang="en-US" altLang="zh-CN" sz="2800" dirty="0"/>
              <a:t>: </a:t>
            </a:r>
            <a:r>
              <a:rPr lang="en-US" altLang="zh-CN" sz="2800" dirty="0" err="1"/>
              <a:t>jr</a:t>
            </a:r>
            <a:r>
              <a:rPr lang="en-US" altLang="zh-CN" sz="2800" dirty="0"/>
              <a:t> </a:t>
            </a:r>
            <a:r>
              <a:rPr lang="zh-CN" altLang="en-US" sz="2800" dirty="0"/>
              <a:t>、</a:t>
            </a:r>
            <a:r>
              <a:rPr lang="en-US" altLang="zh-CN" sz="2800" dirty="0"/>
              <a:t>j 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                          </a:t>
            </a:r>
            <a:r>
              <a:rPr lang="zh-CN" altLang="en-US" sz="2800" dirty="0"/>
              <a:t>分支指令</a:t>
            </a:r>
            <a:r>
              <a:rPr lang="en-US" altLang="zh-CN" sz="2800" dirty="0"/>
              <a:t>:b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bal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bgez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bgezal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bgtz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blez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bltz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bltzal</a:t>
            </a:r>
            <a:endParaRPr lang="en-US" altLang="zh-CN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加载存储指令：</a:t>
            </a:r>
            <a:r>
              <a:rPr lang="en-US" altLang="zh-CN" sz="2800" dirty="0" err="1"/>
              <a:t>lh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lhu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lwl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lwr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sh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swl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swr</a:t>
            </a:r>
            <a:endParaRPr lang="en-US" altLang="zh-CN" sz="2800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>
          <a:xfrm>
            <a:off x="-33130" y="2286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" name="Freeform 2"/>
          <p:cNvSpPr/>
          <p:nvPr/>
        </p:nvSpPr>
        <p:spPr>
          <a:xfrm>
            <a:off x="-3313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699277"/>
            <a:ext cx="11213009" cy="5650443"/>
          </a:xfrm>
          <a:prstGeom prst="rect">
            <a:avLst/>
          </a:prstGeom>
        </p:spPr>
      </p:pic>
      <p:cxnSp>
        <p:nvCxnSpPr>
          <p:cNvPr id="31" name="直接箭头连接符 30"/>
          <p:cNvCxnSpPr/>
          <p:nvPr/>
        </p:nvCxnSpPr>
        <p:spPr>
          <a:xfrm flipV="1">
            <a:off x="3810000" y="5877892"/>
            <a:ext cx="0" cy="1752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矩形: 圆角 31"/>
          <p:cNvSpPr/>
          <p:nvPr/>
        </p:nvSpPr>
        <p:spPr>
          <a:xfrm>
            <a:off x="13030200" y="5219700"/>
            <a:ext cx="640784" cy="609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12379477" y="5153992"/>
            <a:ext cx="640784" cy="60960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连接符: 肘形 38"/>
          <p:cNvCxnSpPr/>
          <p:nvPr/>
        </p:nvCxnSpPr>
        <p:spPr>
          <a:xfrm rot="5400000">
            <a:off x="6591300" y="4388035"/>
            <a:ext cx="838200" cy="762000"/>
          </a:xfrm>
          <a:prstGeom prst="bentConnector3">
            <a:avLst>
              <a:gd name="adj1" fmla="val -5276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/>
          <p:cNvCxnSpPr/>
          <p:nvPr/>
        </p:nvCxnSpPr>
        <p:spPr>
          <a:xfrm>
            <a:off x="10692165" y="5219699"/>
            <a:ext cx="2317184" cy="304800"/>
          </a:xfrm>
          <a:prstGeom prst="bentConnector5">
            <a:avLst>
              <a:gd name="adj1" fmla="val 715"/>
              <a:gd name="adj2" fmla="val -414130"/>
              <a:gd name="adj3" fmla="val 10986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0591800" y="5877892"/>
            <a:ext cx="0" cy="1752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41496" y="2016659"/>
            <a:ext cx="998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根据数据通路图对指令进行扩展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475993" y="8924090"/>
            <a:ext cx="1441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流水线能够将计算机指令处理过程拆分为多个步骤，通过多个硬件处理单元并行执行来加快指令执行速度。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91" y="5404742"/>
            <a:ext cx="7543800" cy="37501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0641" y="2682993"/>
            <a:ext cx="6651326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FunctGen.v</a:t>
            </a:r>
            <a:r>
              <a:rPr lang="zh-CN" altLang="en-US" sz="2800" dirty="0"/>
              <a:t>：操作码 </a:t>
            </a:r>
            <a:r>
              <a:rPr lang="en-US" altLang="zh-CN" sz="2800" dirty="0" err="1"/>
              <a:t>funct</a:t>
            </a:r>
            <a:r>
              <a:rPr lang="en-US" altLang="zh-CN" sz="2800" dirty="0"/>
              <a:t> </a:t>
            </a:r>
            <a:r>
              <a:rPr lang="zh-CN" altLang="en-US" sz="2800" dirty="0"/>
              <a:t>生成模块，主要用于读取指令中的 </a:t>
            </a:r>
            <a:r>
              <a:rPr lang="en-US" altLang="zh-CN" sz="2800" dirty="0" err="1"/>
              <a:t>funct</a:t>
            </a:r>
            <a:r>
              <a:rPr lang="en-US" altLang="zh-CN" sz="2800" dirty="0"/>
              <a:t> </a:t>
            </a:r>
            <a:r>
              <a:rPr lang="zh-CN" altLang="en-US" sz="2800" dirty="0"/>
              <a:t>段并进行归一化，输出最终提交给 </a:t>
            </a:r>
            <a:r>
              <a:rPr lang="en-US" altLang="zh-CN" sz="2800" dirty="0"/>
              <a:t>EX </a:t>
            </a:r>
            <a:r>
              <a:rPr lang="zh-CN" altLang="en-US" sz="2800" dirty="0"/>
              <a:t>的 </a:t>
            </a:r>
            <a:r>
              <a:rPr lang="en-US" altLang="zh-CN" sz="2800" dirty="0" err="1"/>
              <a:t>funct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endParaRPr lang="en-US" altLang="zh-CN" sz="2800" dirty="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77130" y="2682993"/>
            <a:ext cx="8154229" cy="82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RegGen.v</a:t>
            </a:r>
            <a:r>
              <a:rPr lang="zh-CN" altLang="en-US" sz="2800" dirty="0"/>
              <a:t>：生成所有与寄存器读写相关的控制信号。</a:t>
            </a:r>
            <a:endParaRPr lang="en-US" altLang="zh-CN" sz="2800" dirty="0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24806" y="4430471"/>
            <a:ext cx="6819900" cy="30169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24806" y="7699153"/>
            <a:ext cx="6819900" cy="18560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0641" y="2089633"/>
            <a:ext cx="573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ID</a:t>
            </a:r>
            <a:r>
              <a:rPr lang="zh-CN" altLang="en-US" sz="2800" b="1" dirty="0">
                <a:latin typeface="+mn-ea"/>
              </a:rPr>
              <a:t>模块下的五个子模块：</a:t>
            </a:r>
            <a:endParaRPr lang="zh-CN" altLang="en-US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01200" y="2192107"/>
            <a:ext cx="7162800" cy="82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OperandGen.v</a:t>
            </a:r>
            <a:r>
              <a:rPr lang="zh-CN" altLang="en-US" sz="2800" dirty="0"/>
              <a:t>：生成 </a:t>
            </a:r>
            <a:r>
              <a:rPr lang="en-US" altLang="zh-CN" sz="2800" dirty="0"/>
              <a:t>EX </a:t>
            </a:r>
            <a:r>
              <a:rPr lang="zh-CN" altLang="en-US" sz="2800" dirty="0"/>
              <a:t>阶段的两个操作数。</a:t>
            </a:r>
            <a:endParaRPr lang="en-US" altLang="zh-CN" sz="28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3324929"/>
            <a:ext cx="7162800" cy="188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5478936"/>
            <a:ext cx="7162800" cy="2255364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61831" y="1823107"/>
            <a:ext cx="6651326" cy="168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MemGen.v</a:t>
            </a:r>
            <a:r>
              <a:rPr lang="zh-CN" altLang="en-US" sz="2800" dirty="0"/>
              <a:t>：生成输出到 </a:t>
            </a:r>
            <a:r>
              <a:rPr lang="en-US" altLang="zh-CN" sz="2800" dirty="0"/>
              <a:t>MEM </a:t>
            </a:r>
            <a:r>
              <a:rPr lang="zh-CN" altLang="en-US" sz="2800" dirty="0"/>
              <a:t>级的信号，即生成访存指令相关的控制信号。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44" y="3693043"/>
            <a:ext cx="6360212" cy="22553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53" y="5983194"/>
            <a:ext cx="6360212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0858" y="2628633"/>
            <a:ext cx="6553201" cy="168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BranchGen.v</a:t>
            </a:r>
            <a:r>
              <a:rPr lang="zh-CN" altLang="en-US" sz="2800" dirty="0"/>
              <a:t>：分支译码部件，主要用于判断分支和跳转指令，并产生相关信号。</a:t>
            </a:r>
            <a:endParaRPr lang="en-US" altLang="zh-CN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4991100"/>
            <a:ext cx="8074020" cy="3433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357755"/>
            <a:ext cx="7485380" cy="65195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TABLE_ENDDRAG_ORIGIN_RECT" val="587*616"/>
  <p:tag name="TABLE_ENDDRAG_RECT" val="60*184*588*616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COMMONDATA" val="eyJoZGlkIjoiNDUwNzAzMDU5ODNiM2IwMTE2NzQ1OWFlNTEzMzgxZDAifQ=="/>
  <p:tag name="commondata" val="eyJoZGlkIjoiYjNiMDZiZWVlM2U2MTIyZWM0Yjg0ZTIxZWZkZTcxZTg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6625</Words>
  <Application>WPS 演示</Application>
  <PresentationFormat>自定义</PresentationFormat>
  <Paragraphs>642</Paragraphs>
  <Slides>48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宋体</vt:lpstr>
      <vt:lpstr>Wingdings</vt:lpstr>
      <vt:lpstr>思源黑体-超粗体</vt:lpstr>
      <vt:lpstr>黑体</vt:lpstr>
      <vt:lpstr>思源黑体-超粗体 Bold</vt:lpstr>
      <vt:lpstr>Calibri</vt:lpstr>
      <vt:lpstr>Times New Roman</vt:lpstr>
      <vt:lpstr>微软雅黑</vt:lpstr>
      <vt:lpstr>Arial Unicode MS</vt:lpstr>
      <vt:lpstr>Arial</vt:lpstr>
      <vt:lpstr>思源黑体 1 Bold</vt:lpstr>
      <vt:lpstr>思源黑体 1</vt:lpstr>
      <vt:lpstr>思源黑体 2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机组课设例外+中断部分-李晓坤</dc:title>
  <dc:creator>angel</dc:creator>
  <cp:lastModifiedBy>red orange yellow</cp:lastModifiedBy>
  <cp:revision>23</cp:revision>
  <dcterms:created xsi:type="dcterms:W3CDTF">2006-08-16T00:00:00Z</dcterms:created>
  <dcterms:modified xsi:type="dcterms:W3CDTF">2023-11-15T16:25:57Z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41294572DB7C4D88B3DA6613573CECA0_13</vt:lpwstr>
  </property>
  <property fmtid="{D5CDD505-2E9C-101B-9397-08002B2CF9AE}" pid="3" name="KSOProductBuildVer">
    <vt:lpwstr>2052-12.1.0.15712</vt:lpwstr>
  </property>
</Properties>
</file>